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64" r:id="rId5"/>
    <p:sldId id="276" r:id="rId6"/>
    <p:sldId id="301" r:id="rId7"/>
    <p:sldId id="357" r:id="rId8"/>
    <p:sldId id="358" r:id="rId9"/>
    <p:sldId id="302" r:id="rId10"/>
    <p:sldId id="333" r:id="rId11"/>
    <p:sldId id="329" r:id="rId12"/>
    <p:sldId id="338" r:id="rId13"/>
    <p:sldId id="303" r:id="rId14"/>
    <p:sldId id="299" r:id="rId15"/>
    <p:sldId id="304" r:id="rId16"/>
    <p:sldId id="339" r:id="rId17"/>
    <p:sldId id="344" r:id="rId18"/>
    <p:sldId id="359" r:id="rId19"/>
    <p:sldId id="360" r:id="rId20"/>
    <p:sldId id="306" r:id="rId21"/>
    <p:sldId id="340" r:id="rId22"/>
    <p:sldId id="341" r:id="rId23"/>
    <p:sldId id="342" r:id="rId24"/>
    <p:sldId id="343" r:id="rId25"/>
    <p:sldId id="350" r:id="rId26"/>
    <p:sldId id="351" r:id="rId27"/>
    <p:sldId id="352" r:id="rId28"/>
    <p:sldId id="361" r:id="rId29"/>
    <p:sldId id="354" r:id="rId30"/>
    <p:sldId id="362" r:id="rId31"/>
    <p:sldId id="363" r:id="rId32"/>
    <p:sldId id="309" r:id="rId33"/>
    <p:sldId id="310" r:id="rId34"/>
    <p:sldId id="311" r:id="rId35"/>
    <p:sldId id="323" r:id="rId36"/>
    <p:sldId id="275" r:id="rId3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757"/>
    <a:srgbClr val="002E3A"/>
    <a:srgbClr val="555276"/>
    <a:srgbClr val="C7971C"/>
    <a:srgbClr val="9DB4BE"/>
    <a:srgbClr val="5DA19B"/>
    <a:srgbClr val="2B1533"/>
    <a:srgbClr val="008C84"/>
    <a:srgbClr val="1E1860"/>
    <a:srgbClr val="A29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2ABA2-13D4-4D98-916C-A579B0C46D30}" v="1" dt="2019-06-05T18:52:52.99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04" autoAdjust="0"/>
  </p:normalViewPr>
  <p:slideViewPr>
    <p:cSldViewPr>
      <p:cViewPr varScale="1">
        <p:scale>
          <a:sx n="49" d="100"/>
          <a:sy n="49" d="100"/>
        </p:scale>
        <p:origin x="1664" y="4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243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wanza, Jenny" userId="fc509b59-8074-47ef-8101-6467f20e1d26" providerId="ADAL" clId="{7D02ABA2-13D4-4D98-916C-A579B0C46D30}"/>
    <pc:docChg chg="custSel modSld">
      <pc:chgData name="Mwanza, Jenny" userId="fc509b59-8074-47ef-8101-6467f20e1d26" providerId="ADAL" clId="{7D02ABA2-13D4-4D98-916C-A579B0C46D30}" dt="2019-06-05T18:52:57.531" v="3" actId="1076"/>
      <pc:docMkLst>
        <pc:docMk/>
      </pc:docMkLst>
      <pc:sldChg chg="addSp delSp modSp">
        <pc:chgData name="Mwanza, Jenny" userId="fc509b59-8074-47ef-8101-6467f20e1d26" providerId="ADAL" clId="{7D02ABA2-13D4-4D98-916C-A579B0C46D30}" dt="2019-06-05T18:52:57.531" v="3" actId="1076"/>
        <pc:sldMkLst>
          <pc:docMk/>
          <pc:sldMk cId="4224059004" sldId="364"/>
        </pc:sldMkLst>
        <pc:picChg chg="add mod">
          <ac:chgData name="Mwanza, Jenny" userId="fc509b59-8074-47ef-8101-6467f20e1d26" providerId="ADAL" clId="{7D02ABA2-13D4-4D98-916C-A579B0C46D30}" dt="2019-06-05T18:52:57.531" v="3" actId="1076"/>
          <ac:picMkLst>
            <pc:docMk/>
            <pc:sldMk cId="4224059004" sldId="364"/>
            <ac:picMk id="10" creationId="{CD8C9C3F-A73A-48DF-8C99-9B6344B55622}"/>
          </ac:picMkLst>
        </pc:picChg>
        <pc:picChg chg="del">
          <ac:chgData name="Mwanza, Jenny" userId="fc509b59-8074-47ef-8101-6467f20e1d26" providerId="ADAL" clId="{7D02ABA2-13D4-4D98-916C-A579B0C46D30}" dt="2019-06-05T18:52:52.636" v="0" actId="478"/>
          <ac:picMkLst>
            <pc:docMk/>
            <pc:sldMk cId="4224059004" sldId="364"/>
            <ac:picMk id="13" creationId="{CD8C9C3F-A73A-48DF-8C99-9B6344B556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42C8-1770-4004-A9F5-C37FDF39754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BC3E-3DFE-4E62-ABA8-A3563E71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More satellites means</a:t>
            </a:r>
            <a:r>
              <a:rPr lang="en-US" baseline="0" dirty="0">
                <a:latin typeface="Century Gothic" panose="020B0502020202020204" pitchFamily="34" charset="0"/>
              </a:rPr>
              <a:t> more accurate positioning readings.</a:t>
            </a:r>
          </a:p>
          <a:p>
            <a:endParaRPr lang="en-US" baseline="0" dirty="0">
              <a:latin typeface="Century Gothic" panose="020B0502020202020204" pitchFamily="34" charset="0"/>
            </a:endParaRPr>
          </a:p>
          <a:p>
            <a:r>
              <a:rPr lang="en-US" baseline="0" dirty="0">
                <a:latin typeface="Century Gothic" panose="020B0502020202020204" pitchFamily="34" charset="0"/>
              </a:rPr>
              <a:t>U.S. GPS satellites are positioned so that at any point on Earth, a GPS unit should be in sight of up to four satellites. </a:t>
            </a:r>
          </a:p>
          <a:p>
            <a:endParaRPr lang="en-US" baseline="0" dirty="0">
              <a:latin typeface="Century Gothic" panose="020B0502020202020204" pitchFamily="34" charset="0"/>
            </a:endParaRPr>
          </a:p>
          <a:p>
            <a:r>
              <a:rPr lang="en-US" baseline="0" dirty="0">
                <a:latin typeface="Century Gothic" panose="020B0502020202020204" pitchFamily="34" charset="0"/>
              </a:rPr>
              <a:t>GPS systems are also compatible with GLONASS and NAVIC satellites, further improving position accuracy.</a:t>
            </a:r>
          </a:p>
        </p:txBody>
      </p:sp>
    </p:spTree>
    <p:extLst>
      <p:ext uri="{BB962C8B-B14F-4D97-AF65-F5344CB8AC3E}">
        <p14:creationId xmlns:p14="http://schemas.microsoft.com/office/powerpoint/2010/main" val="3819708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71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29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96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2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The GPS units we are going to use, the Garmin etrex20, can use both GLONASS and GPS navigation. </a:t>
            </a:r>
          </a:p>
        </p:txBody>
      </p:sp>
    </p:spTree>
    <p:extLst>
      <p:ext uri="{BB962C8B-B14F-4D97-AF65-F5344CB8AC3E}">
        <p14:creationId xmlns:p14="http://schemas.microsoft.com/office/powerpoint/2010/main" val="113357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 satellite sends out pulses of data giving it’s location at specific times. Receivers</a:t>
            </a:r>
            <a:r>
              <a:rPr lang="en-US" baseline="0" dirty="0">
                <a:latin typeface="Century Gothic" panose="020B0502020202020204" pitchFamily="34" charset="0"/>
              </a:rPr>
              <a:t> like the Garmin </a:t>
            </a:r>
            <a:r>
              <a:rPr lang="en-US" baseline="0" dirty="0" err="1">
                <a:latin typeface="Century Gothic" panose="020B0502020202020204" pitchFamily="34" charset="0"/>
              </a:rPr>
              <a:t>eTrex</a:t>
            </a:r>
            <a:r>
              <a:rPr lang="en-US" baseline="0" dirty="0">
                <a:latin typeface="Century Gothic" panose="020B0502020202020204" pitchFamily="34" charset="0"/>
              </a:rPr>
              <a:t> 20x pick up these signals and triangulate their own position based on signals received from satellites. The more satellite signals received, the more accurate a GPS position will be. </a:t>
            </a:r>
          </a:p>
          <a:p>
            <a:endParaRPr lang="en-US" baseline="0" dirty="0">
              <a:latin typeface="Century Gothic" panose="020B0502020202020204" pitchFamily="34" charset="0"/>
            </a:endParaRPr>
          </a:p>
          <a:p>
            <a:r>
              <a:rPr lang="en-US" baseline="0" dirty="0">
                <a:latin typeface="Century Gothic" panose="020B0502020202020204" pitchFamily="34" charset="0"/>
              </a:rPr>
              <a:t>Reference stations are found throughout the world that give known stationary locations that GPS units reference to improve the accuracy of GPS units.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NG" dirty="0">
                <a:latin typeface="Century Gothic" panose="020B0502020202020204" pitchFamily="34" charset="0"/>
                <a:cs typeface="Arial" panose="020B0604020202020204" pitchFamily="34" charset="0"/>
              </a:rPr>
              <a:t>The following is a quick overview of how satellites and the GPS units work together.</a:t>
            </a:r>
          </a:p>
        </p:txBody>
      </p:sp>
    </p:spTree>
    <p:extLst>
      <p:ext uri="{BB962C8B-B14F-4D97-AF65-F5344CB8AC3E}">
        <p14:creationId xmlns:p14="http://schemas.microsoft.com/office/powerpoint/2010/main" val="284064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7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First, you will need to be near the facility that you wish to map.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Travel to it and locate the front entrance.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A recommended standard is in an open area with a clear view of the sky within 10 meters of the entrance to the facility.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7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1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0" y="1143000"/>
            <a:ext cx="10058400" cy="5442455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E3B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-1087826" y="729054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93" y="6718410"/>
            <a:ext cx="792588" cy="765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576125"/>
            <a:ext cx="1288528" cy="1101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61845" y="2702611"/>
            <a:ext cx="8429755" cy="2590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1845" y="2819400"/>
            <a:ext cx="6818809" cy="2857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Century Gothic" charset="0"/>
                <a:ea typeface="Century Gothic" charset="0"/>
                <a:cs typeface="Century Gothic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3pPr>
          </a:lstStyle>
          <a:p>
            <a:pPr lvl="0"/>
            <a:r>
              <a:rPr lang="en-US" dirty="0"/>
              <a:t>Point number 1</a:t>
            </a:r>
          </a:p>
          <a:p>
            <a:pPr lvl="1"/>
            <a:r>
              <a:rPr lang="en-US" dirty="0"/>
              <a:t>Information about point number 1</a:t>
            </a:r>
          </a:p>
          <a:p>
            <a:pPr lvl="2"/>
            <a:r>
              <a:rPr lang="en-US" dirty="0"/>
              <a:t>Information about point number 1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Point number 2</a:t>
            </a:r>
          </a:p>
          <a:p>
            <a:pPr lvl="1"/>
            <a:r>
              <a:rPr lang="en-US" dirty="0"/>
              <a:t>Information about point number 2</a:t>
            </a:r>
          </a:p>
          <a:p>
            <a:pPr lvl="2"/>
            <a:r>
              <a:rPr lang="en-US" dirty="0"/>
              <a:t>Information about point number 2</a:t>
            </a:r>
          </a:p>
          <a:p>
            <a:pPr lvl="2"/>
            <a:endParaRPr lang="en-US" dirty="0"/>
          </a:p>
        </p:txBody>
      </p:sp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0664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5800" y="2971800"/>
            <a:ext cx="40386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7477" y="2971800"/>
            <a:ext cx="41910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2187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1143000"/>
            <a:ext cx="6593784" cy="86822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 for art goes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1600" y="2362200"/>
            <a:ext cx="41910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362200"/>
            <a:ext cx="4267200" cy="4648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charset="0"/>
                <a:ea typeface="Century Gothic" charset="0"/>
                <a:cs typeface="Century Gothic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latin typeface="Century Gothic" charset="0"/>
                <a:ea typeface="Century Gothic" charset="0"/>
                <a:cs typeface="Century Gothic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Type text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1189171"/>
            <a:ext cx="6629400" cy="86822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 for chart goes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3732" y="2354394"/>
            <a:ext cx="8991600" cy="480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7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1523" y="0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40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4318">
            <a:solidFill>
              <a:srgbClr val="1E1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0" y="0"/>
            <a:ext cx="10058400" cy="6550286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E3B757"/>
          </a:solidFill>
        </p:spPr>
        <p:txBody>
          <a:bodyPr wrap="square" lIns="0" tIns="0" rIns="0" bIns="0" rtlCol="0"/>
          <a:lstStyle/>
          <a:p>
            <a:endParaRPr>
              <a:solidFill>
                <a:srgbClr val="A7BF3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5800" y="3124200"/>
            <a:ext cx="8077200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This presentation was produced with the support of the United States Agency for International Development (USAID) under the terms of MEASURE Evaluation cooperative agreement AID-OAA-L-14-00004. MEASURE Evaluation is implemented by the Carolina Population Center, University of North Carolina at Chapel Hill in partnership with ICF International; John Snow, Inc.; Management Sciences for Health; Palladium; and Tulane University. Views expressed are not necessarily those of USAID or the United States government. </a:t>
            </a:r>
          </a:p>
          <a:p>
            <a:pPr marL="12700" marR="819150">
              <a:lnSpc>
                <a:spcPts val="5200"/>
              </a:lnSpc>
            </a:pPr>
            <a:r>
              <a:rPr lang="en-US" sz="1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www.measureevaluation.org</a:t>
            </a: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-762000" y="728269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93" y="6718410"/>
            <a:ext cx="792588" cy="7652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576125"/>
            <a:ext cx="1288528" cy="1101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219201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83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24200" y="6603935"/>
            <a:ext cx="3581400" cy="1041530"/>
            <a:chOff x="2590800" y="6143624"/>
            <a:chExt cx="5600700" cy="16287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8421"/>
            <a:stretch/>
          </p:blipFill>
          <p:spPr>
            <a:xfrm>
              <a:off x="4648200" y="6143625"/>
              <a:ext cx="1828800" cy="16287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5745" r="33992"/>
            <a:stretch/>
          </p:blipFill>
          <p:spPr>
            <a:xfrm>
              <a:off x="6438900" y="6143625"/>
              <a:ext cx="1752600" cy="16287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64474"/>
            <a:stretch/>
          </p:blipFill>
          <p:spPr>
            <a:xfrm>
              <a:off x="2590800" y="6143624"/>
              <a:ext cx="2057400" cy="1628775"/>
            </a:xfrm>
            <a:prstGeom prst="rect">
              <a:avLst/>
            </a:prstGeom>
          </p:spPr>
        </p:pic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73C1BFEA-A013-439A-8C03-2CF44AE32CF9}"/>
              </a:ext>
            </a:extLst>
          </p:cNvPr>
          <p:cNvSpPr txBox="1"/>
          <p:nvPr/>
        </p:nvSpPr>
        <p:spPr>
          <a:xfrm>
            <a:off x="609600" y="379900"/>
            <a:ext cx="9220200" cy="300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95"/>
              </a:lnSpc>
            </a:pPr>
            <a:r>
              <a:rPr lang="en-US" sz="5700" b="1" spc="-265" dirty="0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rPr>
              <a:t>Module 2.2 </a:t>
            </a:r>
          </a:p>
          <a:p>
            <a:pPr marL="12700">
              <a:lnSpc>
                <a:spcPts val="5200"/>
              </a:lnSpc>
            </a:pPr>
            <a:r>
              <a:rPr lang="en-US" sz="5400" b="1" dirty="0">
                <a:solidFill>
                  <a:srgbClr val="002E3A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Introduction to </a:t>
            </a:r>
            <a:br>
              <a:rPr lang="en-US" sz="5400" b="1" dirty="0">
                <a:solidFill>
                  <a:srgbClr val="002E3A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</a:b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Global Positioning Systems</a:t>
            </a:r>
            <a:endParaRPr lang="en-US" sz="5400" dirty="0">
              <a:solidFill>
                <a:schemeClr val="bg1"/>
              </a:solidFill>
              <a:latin typeface="Century Gothic" panose="020B0502020202020204" pitchFamily="34" charset="0"/>
              <a:cs typeface="Gill Sans MT"/>
            </a:endParaRPr>
          </a:p>
          <a:p>
            <a:pPr marL="12700">
              <a:lnSpc>
                <a:spcPts val="6495"/>
              </a:lnSpc>
            </a:pPr>
            <a:endParaRPr sz="5700" dirty="0">
              <a:solidFill>
                <a:srgbClr val="1E185F"/>
              </a:solidFill>
              <a:latin typeface="Futura Lt BT" panose="020B0402020204020303" pitchFamily="34" charset="0"/>
              <a:cs typeface="Gill Sans MT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51DB9B7-81CF-4852-8617-3936D99B1A66}"/>
              </a:ext>
            </a:extLst>
          </p:cNvPr>
          <p:cNvSpPr txBox="1"/>
          <p:nvPr/>
        </p:nvSpPr>
        <p:spPr>
          <a:xfrm>
            <a:off x="5311140" y="3815552"/>
            <a:ext cx="4715107" cy="260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600"/>
              </a:spcAft>
            </a:pP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Rollout of Health Facility Registry/Master Facility List </a:t>
            </a:r>
            <a:b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for States and Local Government Areas </a:t>
            </a:r>
            <a:b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in Nigeria</a:t>
            </a:r>
          </a:p>
          <a:p>
            <a:pPr marL="12700"/>
            <a:r>
              <a:rPr lang="en-US"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March </a:t>
            </a:r>
            <a:r>
              <a:rPr lang="en-US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2019</a:t>
            </a:r>
            <a:endParaRPr lang="en-US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8C9C3F-A73A-48DF-8C99-9B6344B55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" y="2951454"/>
            <a:ext cx="5217829" cy="36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5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1219200"/>
            <a:ext cx="6858000" cy="2590800"/>
          </a:xfrm>
        </p:spPr>
        <p:txBody>
          <a:bodyPr anchor="b" anchorCtr="0"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latin typeface="Century Gothic" panose="020B0502020202020204" pitchFamily="34" charset="0"/>
              </a:rPr>
              <a:t>Using the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171881-F728-4CA5-96FA-6E0DB18EE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85185">
            <a:off x="3592797" y="4507198"/>
            <a:ext cx="3291840" cy="3291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84F404-6455-4CC7-97DA-722EFD4A7E18}"/>
              </a:ext>
            </a:extLst>
          </p:cNvPr>
          <p:cNvSpPr/>
          <p:nvPr/>
        </p:nvSpPr>
        <p:spPr>
          <a:xfrm>
            <a:off x="2514600" y="3733800"/>
            <a:ext cx="5266185" cy="796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4800" dirty="0">
                <a:latin typeface="Century Gothic" panose="020B0502020202020204" pitchFamily="34" charset="0"/>
              </a:rPr>
              <a:t>Garmin </a:t>
            </a:r>
            <a:r>
              <a:rPr lang="en-US" sz="4800" dirty="0" err="1">
                <a:latin typeface="Century Gothic" panose="020B0502020202020204" pitchFamily="34" charset="0"/>
              </a:rPr>
              <a:t>eTrex</a:t>
            </a:r>
            <a:r>
              <a:rPr lang="en-US" sz="4800" dirty="0">
                <a:latin typeface="Century Gothic" panose="020B0502020202020204" pitchFamily="34" charset="0"/>
              </a:rPr>
              <a:t> 20x</a:t>
            </a:r>
          </a:p>
        </p:txBody>
      </p:sp>
    </p:spTree>
    <p:extLst>
      <p:ext uri="{BB962C8B-B14F-4D97-AF65-F5344CB8AC3E}">
        <p14:creationId xmlns:p14="http://schemas.microsoft.com/office/powerpoint/2010/main" val="333200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Garmin </a:t>
            </a:r>
            <a:r>
              <a:rPr lang="en-US" dirty="0" err="1"/>
              <a:t>eTrex</a:t>
            </a:r>
            <a:r>
              <a:rPr lang="en-US" dirty="0"/>
              <a:t> 20x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60115-EEE7-484D-B177-32FCD7D36F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Unit overview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8028F9-6510-4E3D-A07A-9A8B76CC1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" r="40151"/>
          <a:stretch/>
        </p:blipFill>
        <p:spPr>
          <a:xfrm>
            <a:off x="172309" y="2895600"/>
            <a:ext cx="971378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1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garmin etrex 2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608023"/>
            <a:ext cx="16383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Garmin </a:t>
            </a:r>
            <a:r>
              <a:rPr lang="en-US" dirty="0" err="1"/>
              <a:t>eTrex</a:t>
            </a:r>
            <a:r>
              <a:rPr lang="en-US" dirty="0"/>
              <a:t> 20x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E7B7D-7B2B-459B-8E80-684DD79D53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845" y="2702611"/>
            <a:ext cx="4695955" cy="2590800"/>
          </a:xfrm>
        </p:spPr>
        <p:txBody>
          <a:bodyPr/>
          <a:lstStyle/>
          <a:p>
            <a:r>
              <a:rPr lang="en-US" dirty="0"/>
              <a:t>Mini-USB port</a:t>
            </a:r>
          </a:p>
          <a:p>
            <a:endParaRPr lang="en-US" dirty="0"/>
          </a:p>
          <a:p>
            <a:r>
              <a:rPr lang="en-US" dirty="0"/>
              <a:t>Locked </a:t>
            </a:r>
          </a:p>
          <a:p>
            <a:r>
              <a:rPr lang="en-US" dirty="0"/>
              <a:t>battery cover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60115-EEE7-484D-B177-32FCD7D36F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Unit overview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48000" y="2895600"/>
            <a:ext cx="18288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464003" y="2591458"/>
            <a:ext cx="1638300" cy="2800351"/>
            <a:chOff x="2305050" y="4050435"/>
            <a:chExt cx="1638300" cy="2800351"/>
          </a:xfrm>
        </p:grpSpPr>
        <p:pic>
          <p:nvPicPr>
            <p:cNvPr id="19" name="Picture 4" descr="Image result for garmin etrex 20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050" y="4050435"/>
              <a:ext cx="1638300" cy="2800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Image result for garmin etrex 20x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09" t="21089" r="35511" b="64625"/>
            <a:stretch/>
          </p:blipFill>
          <p:spPr bwMode="auto">
            <a:xfrm rot="5400000">
              <a:off x="2872166" y="4681916"/>
              <a:ext cx="446918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42E7B7D-7B2B-459B-8E80-684DD79D5391}"/>
              </a:ext>
            </a:extLst>
          </p:cNvPr>
          <p:cNvSpPr txBox="1">
            <a:spLocks/>
          </p:cNvSpPr>
          <p:nvPr/>
        </p:nvSpPr>
        <p:spPr>
          <a:xfrm>
            <a:off x="5748272" y="2751810"/>
            <a:ext cx="8429755" cy="25908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Unlocked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181350" y="3422964"/>
            <a:ext cx="1733550" cy="700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07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Garmin </a:t>
            </a:r>
            <a:r>
              <a:rPr lang="en-US" dirty="0" err="1"/>
              <a:t>eTrex</a:t>
            </a:r>
            <a:r>
              <a:rPr lang="en-US" dirty="0"/>
              <a:t> 20x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60115-EEE7-484D-B177-32FCD7D36F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7134355" cy="837214"/>
          </a:xfrm>
        </p:spPr>
        <p:txBody>
          <a:bodyPr/>
          <a:lstStyle/>
          <a:p>
            <a:r>
              <a:rPr lang="en-US" altLang="en-NG" dirty="0"/>
              <a:t>Operating the GPS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863F-C400-41EB-9B6C-891652BAA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28419"/>
            <a:ext cx="3412581" cy="3105112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50F3F0C-0367-41A8-A813-13C0D0E52834}"/>
              </a:ext>
            </a:extLst>
          </p:cNvPr>
          <p:cNvSpPr txBox="1">
            <a:spLocks/>
          </p:cNvSpPr>
          <p:nvPr/>
        </p:nvSpPr>
        <p:spPr>
          <a:xfrm>
            <a:off x="685800" y="2438400"/>
            <a:ext cx="5486400" cy="4816785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This GPS operates on two AA batteries.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To install the battery, turn the D-ring counter-clockwise and pull up to remove the cover.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Replace the battery cover and turn the D-ring clockwise to close.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8548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Garmin </a:t>
            </a:r>
            <a:r>
              <a:rPr lang="en-US" dirty="0" err="1"/>
              <a:t>eTrex</a:t>
            </a:r>
            <a:r>
              <a:rPr lang="en-US" dirty="0"/>
              <a:t> 20x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D2EF3F-2FCB-42ED-A9F9-C94D35B68F69}"/>
              </a:ext>
            </a:extLst>
          </p:cNvPr>
          <p:cNvSpPr txBox="1">
            <a:spLocks/>
          </p:cNvSpPr>
          <p:nvPr/>
        </p:nvSpPr>
        <p:spPr>
          <a:xfrm>
            <a:off x="716383" y="1905000"/>
            <a:ext cx="4956086" cy="4816785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kern="0" dirty="0"/>
              <a:t>Functions we will use:</a:t>
            </a:r>
            <a:endParaRPr lang="en-US" kern="0" dirty="0"/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kern="0" dirty="0"/>
              <a:t>Mark waypoint – for marking locations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kern="0" dirty="0"/>
              <a:t>Setup – for GPS configuration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kern="0" dirty="0"/>
              <a:t>Waypoint manager – for retrieving locations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kern="0" dirty="0"/>
              <a:t>Satellite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spcAft>
                <a:spcPts val="600"/>
              </a:spcAft>
            </a:pPr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F6A06-10DC-4C08-A49C-DD047665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671" y="2133600"/>
            <a:ext cx="3350272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5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NG" dirty="0"/>
              <a:t>Configuring your GPS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D2EF3F-2FCB-42ED-A9F9-C94D35B68F69}"/>
              </a:ext>
            </a:extLst>
          </p:cNvPr>
          <p:cNvSpPr txBox="1">
            <a:spLocks/>
          </p:cNvSpPr>
          <p:nvPr/>
        </p:nvSpPr>
        <p:spPr>
          <a:xfrm>
            <a:off x="838200" y="1515677"/>
            <a:ext cx="6019800" cy="52578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kern="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System – Change language </a:t>
            </a:r>
            <a:br>
              <a:rPr lang="en-US" kern="0" dirty="0"/>
            </a:br>
            <a:r>
              <a:rPr lang="en-US" kern="0" dirty="0"/>
              <a:t>and satellite system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Units – Distance/measurement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 format (e.g., metric)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Position format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degree decimal (</a:t>
            </a:r>
            <a:r>
              <a:rPr lang="en-US" sz="2800" kern="0" dirty="0" err="1"/>
              <a:t>hddd.ddddd</a:t>
            </a:r>
            <a:r>
              <a:rPr lang="en-US" sz="2800" kern="0" dirty="0"/>
              <a:t>, WGS84)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Display – contrast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Tracks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959F1-D921-4FC5-8F4C-4EBA20D4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37" y="2428404"/>
            <a:ext cx="2798307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4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NG" dirty="0"/>
              <a:t>Configuring your GPS</a:t>
            </a:r>
            <a:endParaRPr lang="en-US"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7025722D-4775-46DA-9EF9-1C66CEA4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45" y="1486164"/>
            <a:ext cx="6677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NG" sz="3200" dirty="0">
                <a:latin typeface="Century Gothic" panose="020B0502020202020204" pitchFamily="34" charset="0"/>
              </a:rPr>
              <a:t>On the menu, select </a:t>
            </a:r>
            <a:r>
              <a:rPr lang="en-US" altLang="en-NG" sz="3200" b="1" dirty="0">
                <a:latin typeface="Century Gothic" panose="020B0502020202020204" pitchFamily="34" charset="0"/>
              </a:rPr>
              <a:t>Satellite</a:t>
            </a:r>
            <a:r>
              <a:rPr lang="en-US" altLang="en-NG" sz="32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888F1-81A4-4304-8271-C61EB2DD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6" r="11129"/>
          <a:stretch/>
        </p:blipFill>
        <p:spPr>
          <a:xfrm>
            <a:off x="7207557" y="2520317"/>
            <a:ext cx="2850843" cy="5252083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48FEE0E-8386-4F91-872E-67B888637057}"/>
              </a:ext>
            </a:extLst>
          </p:cNvPr>
          <p:cNvSpPr/>
          <p:nvPr/>
        </p:nvSpPr>
        <p:spPr>
          <a:xfrm>
            <a:off x="3399014" y="3655208"/>
            <a:ext cx="1872343" cy="947363"/>
          </a:xfrm>
          <a:prstGeom prst="wedgeRectCallout">
            <a:avLst>
              <a:gd name="adj1" fmla="val 177927"/>
              <a:gd name="adj2" fmla="val 9807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GPS accuracy</a:t>
            </a:r>
            <a:endParaRPr lang="en-NG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6B4F0C9F-B2FA-4D96-A3D4-8219F85ED2F9}"/>
              </a:ext>
            </a:extLst>
          </p:cNvPr>
          <p:cNvSpPr/>
          <p:nvPr/>
        </p:nvSpPr>
        <p:spPr>
          <a:xfrm>
            <a:off x="3900423" y="2505245"/>
            <a:ext cx="3109978" cy="705305"/>
          </a:xfrm>
          <a:prstGeom prst="wedgeRectCallout">
            <a:avLst>
              <a:gd name="adj1" fmla="val 71329"/>
              <a:gd name="adj2" fmla="val 22318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GPS coordinates to be recorded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FA05FC8D-7CAE-4F90-AB01-496F93BC3EF7}"/>
              </a:ext>
            </a:extLst>
          </p:cNvPr>
          <p:cNvSpPr/>
          <p:nvPr/>
        </p:nvSpPr>
        <p:spPr>
          <a:xfrm>
            <a:off x="1967075" y="5115096"/>
            <a:ext cx="3216825" cy="705305"/>
          </a:xfrm>
          <a:prstGeom prst="wedgeRectCallout">
            <a:avLst>
              <a:gd name="adj1" fmla="val 141024"/>
              <a:gd name="adj2" fmla="val 7112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GPS satellite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signal strength</a:t>
            </a:r>
          </a:p>
        </p:txBody>
      </p:sp>
    </p:spTree>
    <p:extLst>
      <p:ext uri="{BB962C8B-B14F-4D97-AF65-F5344CB8AC3E}">
        <p14:creationId xmlns:p14="http://schemas.microsoft.com/office/powerpoint/2010/main" val="12358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60115-EEE7-484D-B177-32FCD7D36F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5" y="1174992"/>
            <a:ext cx="9039355" cy="837214"/>
          </a:xfrm>
        </p:spPr>
        <p:txBody>
          <a:bodyPr/>
          <a:lstStyle/>
          <a:p>
            <a:r>
              <a:rPr lang="en-US" sz="4000" dirty="0"/>
              <a:t>To capture facility geocoordinates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48546D-2636-4955-B419-5A121D2C31B0}"/>
              </a:ext>
            </a:extLst>
          </p:cNvPr>
          <p:cNvSpPr txBox="1">
            <a:spLocks/>
          </p:cNvSpPr>
          <p:nvPr/>
        </p:nvSpPr>
        <p:spPr>
          <a:xfrm>
            <a:off x="838200" y="2514600"/>
            <a:ext cx="8763000" cy="4411254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kern="0" dirty="0"/>
              <a:t>Physically travel to the health facility </a:t>
            </a:r>
            <a:br>
              <a:rPr lang="en-US" sz="3200" kern="0" dirty="0"/>
            </a:br>
            <a:r>
              <a:rPr lang="en-US" sz="3200" kern="0" dirty="0"/>
              <a:t>you wish to map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kern="0" dirty="0"/>
              <a:t>Move to a space within 10 meters </a:t>
            </a:r>
            <a:br>
              <a:rPr lang="en-US" sz="3200" kern="0" dirty="0"/>
            </a:br>
            <a:r>
              <a:rPr lang="en-US" sz="3200" kern="0" dirty="0"/>
              <a:t>of the facility entrance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kern="0" dirty="0"/>
              <a:t>Look for a location with a clear view </a:t>
            </a:r>
            <a:br>
              <a:rPr lang="en-US" sz="3200" kern="0" dirty="0"/>
            </a:br>
            <a:r>
              <a:rPr lang="en-US" sz="3200" kern="0" dirty="0"/>
              <a:t>of the sky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en-US" kern="0" dirty="0"/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en-US" kern="0" dirty="0"/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en-US" sz="2800" kern="0" dirty="0"/>
          </a:p>
          <a:p>
            <a:pPr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97162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minimize GPS errors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4B8E794-3948-4DBD-B3C2-150A3F3B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1" y="1371600"/>
            <a:ext cx="9601200" cy="56388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F49C1AD1-6FD5-4B19-A752-2EA5D7401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159366"/>
            <a:ext cx="4267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NG" sz="2600" dirty="0">
                <a:latin typeface="Century Gothic" charset="0"/>
              </a:rPr>
              <a:t>Source: </a:t>
            </a:r>
            <a:r>
              <a:rPr lang="en-US" altLang="en-NG" sz="2600" dirty="0" err="1">
                <a:latin typeface="Century Gothic" charset="0"/>
              </a:rPr>
              <a:t>Verplanke</a:t>
            </a:r>
            <a:r>
              <a:rPr lang="en-US" altLang="en-NG" sz="2600" dirty="0">
                <a:latin typeface="Century Gothic" charset="0"/>
              </a:rPr>
              <a:t>, 2007  </a:t>
            </a:r>
            <a:endParaRPr lang="sw-KE" altLang="en-NG" sz="2600" dirty="0">
              <a:latin typeface="Century Gothic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C5D4C9B-07F2-471A-A2D9-6AC0BC87A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452239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NG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Find a clear view </a:t>
            </a:r>
            <a:br>
              <a:rPr lang="en-US" altLang="en-NG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</a:br>
            <a:r>
              <a:rPr lang="en-US" altLang="en-NG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of the sky.</a:t>
            </a:r>
          </a:p>
        </p:txBody>
      </p:sp>
    </p:spTree>
    <p:extLst>
      <p:ext uri="{BB962C8B-B14F-4D97-AF65-F5344CB8AC3E}">
        <p14:creationId xmlns:p14="http://schemas.microsoft.com/office/powerpoint/2010/main" val="1247318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minimize GPS errors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49C1AD1-6FD5-4B19-A752-2EA5D7401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7239000"/>
            <a:ext cx="4267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NG" sz="2600" dirty="0">
                <a:latin typeface="Century Gothic" charset="0"/>
              </a:rPr>
              <a:t>Source: </a:t>
            </a:r>
            <a:r>
              <a:rPr lang="en-US" altLang="en-NG" sz="2600" dirty="0" err="1">
                <a:latin typeface="Century Gothic" charset="0"/>
              </a:rPr>
              <a:t>Verplanke</a:t>
            </a:r>
            <a:r>
              <a:rPr lang="en-US" altLang="en-NG" sz="2600" dirty="0">
                <a:latin typeface="Century Gothic" charset="0"/>
              </a:rPr>
              <a:t>, 2007  </a:t>
            </a:r>
            <a:endParaRPr lang="sw-KE" altLang="en-NG" sz="2600" dirty="0">
              <a:latin typeface="Century Gothic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B292A3E-A243-44FD-B897-71A64314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71600"/>
            <a:ext cx="9829800" cy="586740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8FDF0219-FAEF-4311-A043-3B75C842E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53" y="1395663"/>
            <a:ext cx="5105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NG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Avoid tall buildings </a:t>
            </a:r>
            <a:br>
              <a:rPr lang="en-US" altLang="en-NG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</a:br>
            <a:r>
              <a:rPr lang="en-US" altLang="en-NG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and trees.</a:t>
            </a:r>
          </a:p>
        </p:txBody>
      </p:sp>
    </p:spTree>
    <p:extLst>
      <p:ext uri="{BB962C8B-B14F-4D97-AF65-F5344CB8AC3E}">
        <p14:creationId xmlns:p14="http://schemas.microsoft.com/office/powerpoint/2010/main" val="276422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43000" y="2590800"/>
            <a:ext cx="8429755" cy="4002990"/>
          </a:xfrm>
        </p:spPr>
        <p:txBody>
          <a:bodyPr/>
          <a:lstStyle/>
          <a:p>
            <a:pPr marL="457200" indent="-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Gain basic understanding of global positioning systems (GPS), including satellites in orbit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Learn how to create a waypoint using the Garmin eTrex20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minimize GPS errors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49C1AD1-6FD5-4B19-A752-2EA5D7401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279957"/>
            <a:ext cx="4267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NG" sz="2600" dirty="0">
                <a:latin typeface="Century Gothic" charset="0"/>
              </a:rPr>
              <a:t>Source: </a:t>
            </a:r>
            <a:r>
              <a:rPr lang="en-US" altLang="en-NG" sz="2600" dirty="0" err="1">
                <a:latin typeface="Century Gothic" charset="0"/>
              </a:rPr>
              <a:t>Verplanke</a:t>
            </a:r>
            <a:r>
              <a:rPr lang="en-US" altLang="en-NG" sz="2600" dirty="0">
                <a:latin typeface="Century Gothic" charset="0"/>
              </a:rPr>
              <a:t>, 2007  </a:t>
            </a:r>
            <a:endParaRPr lang="sw-KE" altLang="en-NG" sz="2600" dirty="0">
              <a:latin typeface="Century Gothic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2029937-4C8E-495C-A23D-2D02828AA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16442"/>
            <a:ext cx="9753600" cy="5309869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F873233B-F4EE-41E4-A74C-17FEDEB2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7239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NG" sz="2600" dirty="0">
                <a:latin typeface="Century Gothic" charset="0"/>
              </a:rPr>
              <a:t>In areas with a slope, try to move around.</a:t>
            </a:r>
          </a:p>
        </p:txBody>
      </p:sp>
    </p:spTree>
    <p:extLst>
      <p:ext uri="{BB962C8B-B14F-4D97-AF65-F5344CB8AC3E}">
        <p14:creationId xmlns:p14="http://schemas.microsoft.com/office/powerpoint/2010/main" val="107221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minimize GPS errors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49C1AD1-6FD5-4B19-A752-2EA5D7401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45" y="7196039"/>
            <a:ext cx="4267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NG" sz="2600" dirty="0">
                <a:latin typeface="Century Gothic" charset="0"/>
              </a:rPr>
              <a:t>Source: </a:t>
            </a:r>
            <a:r>
              <a:rPr lang="en-US" altLang="en-NG" sz="2600" dirty="0" err="1">
                <a:latin typeface="Century Gothic" charset="0"/>
              </a:rPr>
              <a:t>Verplanke</a:t>
            </a:r>
            <a:r>
              <a:rPr lang="en-US" altLang="en-NG" sz="2600" dirty="0">
                <a:latin typeface="Century Gothic" charset="0"/>
              </a:rPr>
              <a:t>, 2007  </a:t>
            </a:r>
            <a:endParaRPr lang="sw-KE" altLang="en-NG" sz="2600" dirty="0">
              <a:latin typeface="Century Gothic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873233B-F4EE-41E4-A74C-17FEDEB2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53" y="1505801"/>
            <a:ext cx="77523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NG" sz="2600" dirty="0">
                <a:latin typeface="Century Gothic" charset="0"/>
              </a:rPr>
              <a:t>Avoid covering the device with your head.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DB6A762-8F80-4497-B1C2-14D11CDC1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30631"/>
            <a:ext cx="9448800" cy="51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44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NG" dirty="0"/>
              <a:t>Finding your current position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7669204-C592-4EF4-817E-F66D02CD0671}"/>
              </a:ext>
            </a:extLst>
          </p:cNvPr>
          <p:cNvSpPr txBox="1">
            <a:spLocks/>
          </p:cNvSpPr>
          <p:nvPr/>
        </p:nvSpPr>
        <p:spPr>
          <a:xfrm>
            <a:off x="838200" y="2501900"/>
            <a:ext cx="7026624" cy="4411254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8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After a device is turned on, it begins acquiring satellite signals</a:t>
            </a:r>
          </a:p>
          <a:p>
            <a:pPr marL="457200" indent="-457200">
              <a:lnSpc>
                <a:spcPts val="38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When the GPS bars on the backlight page are solid, your device has acquired satellite signals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spcAft>
                <a:spcPts val="600"/>
              </a:spcAft>
            </a:pPr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BA00B-BD69-4E6D-B643-D3F236078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087504"/>
            <a:ext cx="249174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60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NG" dirty="0"/>
              <a:t>Finding your current position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AC00484-8B65-4991-8BA8-2210366C0350}"/>
              </a:ext>
            </a:extLst>
          </p:cNvPr>
          <p:cNvSpPr txBox="1">
            <a:spLocks/>
          </p:cNvSpPr>
          <p:nvPr/>
        </p:nvSpPr>
        <p:spPr>
          <a:xfrm>
            <a:off x="685800" y="2514600"/>
            <a:ext cx="8948235" cy="4411254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kern="0" dirty="0"/>
              <a:t>After acquiring enough signals: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kern="0" dirty="0"/>
              <a:t>GPS gives accuracy of the current positions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kern="0" dirty="0"/>
              <a:t>The desired accuracy ranges from 3m to 9m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kern="0" dirty="0"/>
              <a:t>With desired accuracy you can now </a:t>
            </a:r>
            <a:br>
              <a:rPr lang="en-US" sz="2800" kern="0" dirty="0"/>
            </a:br>
            <a:r>
              <a:rPr lang="en-US" sz="2800" kern="0" dirty="0"/>
              <a:t>mark your position (waypoint)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0" dirty="0"/>
          </a:p>
          <a:p>
            <a:pPr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33419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1080988"/>
          </a:xfrm>
        </p:spPr>
        <p:txBody>
          <a:bodyPr/>
          <a:lstStyle/>
          <a:p>
            <a:r>
              <a:rPr lang="en-US" altLang="en-NG" dirty="0"/>
              <a:t>Marking a waypoint 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C49D357-334F-4DD2-84D5-C7CEBB6FC271}"/>
              </a:ext>
            </a:extLst>
          </p:cNvPr>
          <p:cNvSpPr txBox="1">
            <a:spLocks/>
          </p:cNvSpPr>
          <p:nvPr/>
        </p:nvSpPr>
        <p:spPr>
          <a:xfrm>
            <a:off x="914400" y="2057400"/>
            <a:ext cx="8447669" cy="45720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6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Waypoints are locations that you can mark (save in memory) for mapping activities,</a:t>
            </a:r>
            <a:br>
              <a:rPr lang="en-US" kern="0" dirty="0"/>
            </a:br>
            <a:r>
              <a:rPr lang="en-US" kern="0" dirty="0"/>
              <a:t>as well as destinations to navigate later. </a:t>
            </a:r>
          </a:p>
          <a:p>
            <a:pPr marL="457200" indent="-457200">
              <a:lnSpc>
                <a:spcPts val="36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The GPS automatically assigns a numeric name to the new waypoint.</a:t>
            </a:r>
          </a:p>
          <a:p>
            <a:pPr marL="457200" indent="-457200">
              <a:lnSpc>
                <a:spcPts val="36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You can rename the assigned numeric name as text or numbers.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89281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1080988"/>
          </a:xfrm>
        </p:spPr>
        <p:txBody>
          <a:bodyPr/>
          <a:lstStyle/>
          <a:p>
            <a:r>
              <a:rPr lang="en-US" altLang="en-NG" dirty="0"/>
              <a:t>Marking a waypoint (2)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C49D357-334F-4DD2-84D5-C7CEBB6FC271}"/>
              </a:ext>
            </a:extLst>
          </p:cNvPr>
          <p:cNvSpPr txBox="1">
            <a:spLocks/>
          </p:cNvSpPr>
          <p:nvPr/>
        </p:nvSpPr>
        <p:spPr>
          <a:xfrm>
            <a:off x="1024519" y="2057400"/>
            <a:ext cx="7798676" cy="45720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6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To mark a way point, press and hold </a:t>
            </a:r>
            <a:br>
              <a:rPr lang="en-US" kern="0" dirty="0"/>
            </a:br>
            <a:r>
              <a:rPr lang="en-US" kern="0" dirty="0"/>
              <a:t>the </a:t>
            </a:r>
            <a:r>
              <a:rPr lang="en-US" b="1" kern="0" dirty="0"/>
              <a:t>thumb stick</a:t>
            </a:r>
            <a:r>
              <a:rPr lang="en-US" kern="0" dirty="0"/>
              <a:t>.</a:t>
            </a:r>
          </a:p>
          <a:p>
            <a:pPr marL="457200" indent="-457200">
              <a:lnSpc>
                <a:spcPts val="36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Rename a waypoint by using a health facility’s full name or initials.</a:t>
            </a:r>
          </a:p>
          <a:p>
            <a:pPr marL="457200" indent="-457200">
              <a:lnSpc>
                <a:spcPts val="36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Select </a:t>
            </a:r>
            <a:r>
              <a:rPr lang="en-US" b="1" i="1" kern="0" dirty="0"/>
              <a:t>Done</a:t>
            </a:r>
            <a:r>
              <a:rPr lang="en-US" kern="0" dirty="0"/>
              <a:t> to save the way point </a:t>
            </a:r>
            <a:br>
              <a:rPr lang="en-US" kern="0" dirty="0"/>
            </a:br>
            <a:r>
              <a:rPr lang="en-US" kern="0" dirty="0"/>
              <a:t>in the memory.</a:t>
            </a:r>
          </a:p>
          <a:p>
            <a:pPr>
              <a:lnSpc>
                <a:spcPts val="3600"/>
              </a:lnSpc>
              <a:spcAft>
                <a:spcPts val="2400"/>
              </a:spcAft>
            </a:pPr>
            <a:r>
              <a:rPr lang="en-US" u="sng" kern="0" dirty="0"/>
              <a:t>Note:</a:t>
            </a:r>
            <a:r>
              <a:rPr lang="en-US" kern="0" dirty="0"/>
              <a:t> If you press and hold during saving, you will find yourself saving more than one point in one location.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9262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1080988"/>
          </a:xfrm>
        </p:spPr>
        <p:txBody>
          <a:bodyPr/>
          <a:lstStyle/>
          <a:p>
            <a:r>
              <a:rPr lang="en-US" altLang="en-NG" dirty="0"/>
              <a:t>Marking a waypoint </a:t>
            </a:r>
            <a:r>
              <a:rPr lang="en-US" dirty="0"/>
              <a:t>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D9CF4-088E-4D79-97E4-A629C18F4767}"/>
              </a:ext>
            </a:extLst>
          </p:cNvPr>
          <p:cNvSpPr/>
          <p:nvPr/>
        </p:nvSpPr>
        <p:spPr>
          <a:xfrm>
            <a:off x="561845" y="1905000"/>
            <a:ext cx="89631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Century Gothic" panose="020B0502020202020204" pitchFamily="34" charset="0"/>
              </a:rPr>
              <a:t>For assurance it’s also important to record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the GPS coordinates using a form.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EB73D-9506-444A-BCC0-7933E02F6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66920" b="-8188"/>
          <a:stretch/>
        </p:blipFill>
        <p:spPr>
          <a:xfrm>
            <a:off x="152400" y="3486912"/>
            <a:ext cx="5867400" cy="1426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A322F-1D0D-4DB4-8D62-E44C3E430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72" t="-1" r="20060" b="-8188"/>
          <a:stretch/>
        </p:blipFill>
        <p:spPr>
          <a:xfrm>
            <a:off x="5715000" y="3483864"/>
            <a:ext cx="4191000" cy="14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3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1080988"/>
          </a:xfrm>
        </p:spPr>
        <p:txBody>
          <a:bodyPr/>
          <a:lstStyle/>
          <a:p>
            <a:r>
              <a:rPr lang="en-US" altLang="en-NG" dirty="0"/>
              <a:t>Retrieving/viewing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C49D357-334F-4DD2-84D5-C7CEBB6FC271}"/>
              </a:ext>
            </a:extLst>
          </p:cNvPr>
          <p:cNvSpPr txBox="1">
            <a:spLocks/>
          </p:cNvSpPr>
          <p:nvPr/>
        </p:nvSpPr>
        <p:spPr>
          <a:xfrm>
            <a:off x="838200" y="2514600"/>
            <a:ext cx="8447669" cy="45720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Go to </a:t>
            </a:r>
            <a:r>
              <a:rPr lang="en-US" b="1" i="1" kern="0" dirty="0"/>
              <a:t>Waypoint Manager</a:t>
            </a:r>
            <a:r>
              <a:rPr lang="en-US" i="1" kern="0" dirty="0"/>
              <a:t>.</a:t>
            </a:r>
          </a:p>
          <a:p>
            <a:pPr marL="914400" lvl="1" indent="-39687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Select a waypoint to view its details.</a:t>
            </a:r>
          </a:p>
          <a:p>
            <a:pPr marL="914400" lvl="1" indent="-39687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Press </a:t>
            </a:r>
            <a:r>
              <a:rPr lang="en-US" sz="2800" b="1" i="1" kern="0" dirty="0"/>
              <a:t>Go</a:t>
            </a:r>
            <a:r>
              <a:rPr lang="en-US" sz="2800" kern="0" dirty="0"/>
              <a:t> if you want to navigate to it.</a:t>
            </a:r>
          </a:p>
          <a:p>
            <a:pPr marL="914400" lvl="1" indent="-396875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Or press </a:t>
            </a:r>
            <a:r>
              <a:rPr lang="en-US" sz="2800" b="1" i="1" kern="0" dirty="0"/>
              <a:t>Menu</a:t>
            </a:r>
            <a:r>
              <a:rPr lang="en-US" sz="2800" kern="0" dirty="0"/>
              <a:t> for other options.</a:t>
            </a:r>
          </a:p>
          <a:p>
            <a:pPr lvl="1">
              <a:spcAft>
                <a:spcPts val="2400"/>
              </a:spcAft>
            </a:pPr>
            <a:endParaRPr lang="en-US" sz="2800" kern="0" dirty="0"/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914400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800" kern="0" dirty="0"/>
          </a:p>
          <a:p>
            <a:pPr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22301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1080988"/>
          </a:xfrm>
        </p:spPr>
        <p:txBody>
          <a:bodyPr/>
          <a:lstStyle/>
          <a:p>
            <a:r>
              <a:rPr lang="en-US" altLang="en-NG" dirty="0"/>
              <a:t>Deleting a waypoint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C49D357-334F-4DD2-84D5-C7CEBB6FC271}"/>
              </a:ext>
            </a:extLst>
          </p:cNvPr>
          <p:cNvSpPr txBox="1">
            <a:spLocks/>
          </p:cNvSpPr>
          <p:nvPr/>
        </p:nvSpPr>
        <p:spPr>
          <a:xfrm>
            <a:off x="762000" y="1828800"/>
            <a:ext cx="8991600" cy="5424388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396875">
              <a:lnSpc>
                <a:spcPts val="36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To delete all waypoints:</a:t>
            </a:r>
          </a:p>
          <a:p>
            <a:pPr marL="914400" lvl="1" indent="-33655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Go to </a:t>
            </a:r>
            <a:r>
              <a:rPr lang="en-US" sz="2800" b="1" i="1" kern="0" dirty="0"/>
              <a:t>Waypoint Manager</a:t>
            </a:r>
            <a:r>
              <a:rPr lang="en-US" sz="2800" kern="0" dirty="0"/>
              <a:t>, press </a:t>
            </a:r>
            <a:r>
              <a:rPr lang="en-US" sz="2800" b="1" i="1" kern="0" dirty="0"/>
              <a:t>Menu</a:t>
            </a:r>
            <a:r>
              <a:rPr lang="en-US" sz="2800" kern="0" dirty="0"/>
              <a:t> </a:t>
            </a:r>
            <a:br>
              <a:rPr lang="en-US" sz="2800" kern="0" dirty="0"/>
            </a:br>
            <a:r>
              <a:rPr lang="en-US" sz="2800" kern="0" dirty="0"/>
              <a:t>button and select </a:t>
            </a:r>
            <a:r>
              <a:rPr lang="en-US" sz="2800" kern="0" dirty="0">
                <a:solidFill>
                  <a:srgbClr val="C00000"/>
                </a:solidFill>
              </a:rPr>
              <a:t>delete.</a:t>
            </a:r>
            <a:endParaRPr lang="en-US" sz="2800" kern="0" dirty="0"/>
          </a:p>
          <a:p>
            <a:pPr marL="457200" indent="-396875">
              <a:lnSpc>
                <a:spcPts val="36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To delete a single waypoint:</a:t>
            </a:r>
          </a:p>
          <a:p>
            <a:pPr marL="914400" lvl="1" indent="-336550">
              <a:lnSpc>
                <a:spcPts val="36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kern="0" dirty="0"/>
              <a:t>Go to </a:t>
            </a:r>
            <a:r>
              <a:rPr lang="en-US" sz="2800" b="1" i="1" kern="0" dirty="0"/>
              <a:t>Waypoint Manager</a:t>
            </a:r>
            <a:r>
              <a:rPr lang="en-US" sz="2800" kern="0" dirty="0"/>
              <a:t>, select a point you want to delete, open it to view its particulars, press </a:t>
            </a:r>
            <a:r>
              <a:rPr lang="en-US" sz="2800" b="1" i="1" kern="0" dirty="0"/>
              <a:t>Menu</a:t>
            </a:r>
            <a:r>
              <a:rPr lang="en-US" sz="2800" kern="0" dirty="0"/>
              <a:t> button, and select </a:t>
            </a:r>
            <a:r>
              <a:rPr lang="en-US" sz="2800" kern="0" dirty="0">
                <a:solidFill>
                  <a:srgbClr val="C00000"/>
                </a:solidFill>
              </a:rPr>
              <a:t>delete</a:t>
            </a:r>
            <a:r>
              <a:rPr lang="en-US" sz="2800" kern="0" dirty="0"/>
              <a:t>.</a:t>
            </a:r>
            <a:endParaRPr lang="en-US" kern="0" dirty="0"/>
          </a:p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u="sng" kern="0" dirty="0"/>
              <a:t>Note:</a:t>
            </a:r>
            <a:r>
              <a:rPr lang="en-US" kern="0" dirty="0"/>
              <a:t> Please be careful when deleting a waypoint.</a:t>
            </a:r>
          </a:p>
          <a:p>
            <a:pPr lvl="1">
              <a:spcAft>
                <a:spcPts val="600"/>
              </a:spcAft>
            </a:pPr>
            <a:endParaRPr lang="en-US" sz="2000" kern="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09854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waypoint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1845" y="2702611"/>
            <a:ext cx="6143755" cy="2590800"/>
          </a:xfrm>
        </p:spPr>
        <p:txBody>
          <a:bodyPr/>
          <a:lstStyle/>
          <a:p>
            <a:pPr marL="514350" indent="-514350">
              <a:lnSpc>
                <a:spcPts val="3600"/>
              </a:lnSpc>
              <a:buFont typeface="+mj-lt"/>
              <a:buAutoNum type="arabicPeriod"/>
            </a:pPr>
            <a:r>
              <a:rPr lang="en-US" dirty="0"/>
              <a:t>From the main menu, navigate </a:t>
            </a:r>
            <a:br>
              <a:rPr lang="en-US" dirty="0"/>
            </a:br>
            <a:r>
              <a:rPr lang="en-US" dirty="0"/>
              <a:t>to </a:t>
            </a:r>
            <a:r>
              <a:rPr lang="en-US" b="1" i="1" dirty="0"/>
              <a:t>Waypoint Manager</a:t>
            </a:r>
          </a:p>
          <a:p>
            <a:pPr marL="514350" indent="-514350">
              <a:lnSpc>
                <a:spcPts val="3600"/>
              </a:lnSpc>
              <a:buFont typeface="+mj-lt"/>
              <a:buAutoNum type="arabicPeriod"/>
            </a:pPr>
            <a:endParaRPr lang="en-US" i="1" dirty="0"/>
          </a:p>
          <a:p>
            <a:pPr marL="514350" indent="-514350">
              <a:lnSpc>
                <a:spcPts val="3600"/>
              </a:lnSpc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thumb stick </a:t>
            </a:r>
            <a:r>
              <a:rPr lang="en-US" dirty="0"/>
              <a:t>to select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3822D-67B9-4409-8756-791FEDA63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96" r="19584"/>
          <a:stretch/>
        </p:blipFill>
        <p:spPr>
          <a:xfrm>
            <a:off x="6858000" y="2057400"/>
            <a:ext cx="283923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1219200"/>
            <a:ext cx="6858000" cy="2590800"/>
          </a:xfrm>
        </p:spPr>
        <p:txBody>
          <a:bodyPr anchor="b" anchorCtr="0"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latin typeface="Century Gothic" panose="020B0502020202020204" pitchFamily="34" charset="0"/>
              </a:rPr>
              <a:t>GPS basics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70F65-0B34-41F9-A642-375B992FD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2" t="32492" r="43182" b="33838"/>
          <a:stretch/>
        </p:blipFill>
        <p:spPr>
          <a:xfrm>
            <a:off x="3811217" y="4114800"/>
            <a:ext cx="2435965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05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waypoint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1845" y="2590800"/>
            <a:ext cx="8429755" cy="2590800"/>
          </a:xfrm>
        </p:spPr>
        <p:txBody>
          <a:bodyPr/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Navigate to your recently </a:t>
            </a:r>
            <a:br>
              <a:rPr lang="en-US" sz="3200" dirty="0"/>
            </a:br>
            <a:r>
              <a:rPr lang="en-US" sz="3200" dirty="0"/>
              <a:t>collected waypoint </a:t>
            </a:r>
            <a:br>
              <a:rPr lang="en-US" sz="3200" dirty="0"/>
            </a:br>
            <a:r>
              <a:rPr lang="en-US" sz="3200" dirty="0"/>
              <a:t>and select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AEE99-75D8-4675-BE16-B71331A69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19" r="20794"/>
          <a:stretch/>
        </p:blipFill>
        <p:spPr>
          <a:xfrm>
            <a:off x="6644611" y="2133600"/>
            <a:ext cx="285194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30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E07B9-C426-4FA9-9C00-505DC08FD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00" r="20218"/>
          <a:stretch/>
        </p:blipFill>
        <p:spPr>
          <a:xfrm>
            <a:off x="6591300" y="1905000"/>
            <a:ext cx="2808869" cy="475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waypoint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70414" y="2438400"/>
            <a:ext cx="5620886" cy="2590800"/>
          </a:xfrm>
        </p:spPr>
        <p:txBody>
          <a:bodyPr/>
          <a:lstStyle/>
          <a:p>
            <a:pPr marL="514350" indent="-514350">
              <a:lnSpc>
                <a:spcPts val="38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i="1" dirty="0"/>
              <a:t>Notes</a:t>
            </a:r>
            <a:r>
              <a:rPr lang="en-US" i="1" dirty="0"/>
              <a:t>.</a:t>
            </a:r>
          </a:p>
          <a:p>
            <a:pPr marL="514350" indent="-514350">
              <a:lnSpc>
                <a:spcPts val="38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Change the name of this </a:t>
            </a:r>
            <a:br>
              <a:rPr lang="en-US" dirty="0"/>
            </a:br>
            <a:r>
              <a:rPr lang="en-US" dirty="0"/>
              <a:t>section to reflect the name </a:t>
            </a:r>
            <a:br>
              <a:rPr lang="en-US" dirty="0"/>
            </a:br>
            <a:r>
              <a:rPr lang="en-US" dirty="0"/>
              <a:t>of the health facility.</a:t>
            </a:r>
          </a:p>
          <a:p>
            <a:pPr marL="514350" indent="-514350">
              <a:lnSpc>
                <a:spcPts val="38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i="1" dirty="0"/>
              <a:t>Done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040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1219200"/>
            <a:ext cx="6858000" cy="2590800"/>
          </a:xfrm>
          <a:prstGeom prst="rect">
            <a:avLst/>
          </a:prstGeom>
          <a:solidFill>
            <a:srgbClr val="E3B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311743C-CABD-4AF4-994E-96B29288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1219200"/>
            <a:ext cx="6858000" cy="2590800"/>
          </a:xfrm>
        </p:spPr>
        <p:txBody>
          <a:bodyPr anchor="ctr"/>
          <a:lstStyle/>
          <a:p>
            <a:pPr algn="ctr">
              <a:lnSpc>
                <a:spcPts val="5900"/>
              </a:lnSpc>
            </a:pPr>
            <a:r>
              <a:rPr lang="en-US" sz="5500" b="1" dirty="0">
                <a:latin typeface="Century Gothic" panose="020B0502020202020204" pitchFamily="34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50635-6CA1-4EE2-8AEF-2B88D925E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0071308" cy="68427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13D9CA-79FC-42F9-9B2C-B34AA1CE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66750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90600" y="2209800"/>
            <a:ext cx="8429755" cy="5245586"/>
          </a:xfrm>
        </p:spPr>
        <p:txBody>
          <a:bodyPr/>
          <a:lstStyle/>
          <a:p>
            <a:pPr marL="457200" indent="-3968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GPS is a satellite-based system that </a:t>
            </a:r>
            <a:br>
              <a:rPr lang="en-US" dirty="0"/>
            </a:br>
            <a:r>
              <a:rPr lang="en-US" dirty="0"/>
              <a:t>can be used to locate positions </a:t>
            </a:r>
            <a:br>
              <a:rPr lang="en-US" dirty="0"/>
            </a:br>
            <a:r>
              <a:rPr lang="en-US" dirty="0"/>
              <a:t>anywhere on the earth</a:t>
            </a:r>
          </a:p>
          <a:p>
            <a:pPr marL="974725" lvl="1" indent="-349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worldwide radio-navigation system</a:t>
            </a:r>
          </a:p>
          <a:p>
            <a:pPr marL="974725" lvl="1" indent="-349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Uses satellites as reference points </a:t>
            </a:r>
            <a:br>
              <a:rPr lang="en-US" sz="2800" dirty="0"/>
            </a:br>
            <a:r>
              <a:rPr lang="en-US" sz="2800" dirty="0"/>
              <a:t>to calculate positions</a:t>
            </a:r>
          </a:p>
          <a:p>
            <a:pPr marL="457200" indent="-3968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Operated by the U.S. Department of Defense (DOD)—full operation 1994</a:t>
            </a:r>
          </a:p>
          <a:p>
            <a:pPr marL="974725" lvl="1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Initially developed for military applications but later access was given to civilian users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FA9B7-4CA2-4632-9591-939005B295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5" y="1150093"/>
            <a:ext cx="6629400" cy="837214"/>
          </a:xfrm>
        </p:spPr>
        <p:txBody>
          <a:bodyPr/>
          <a:lstStyle/>
          <a:p>
            <a:r>
              <a:rPr lang="en-US" dirty="0"/>
              <a:t>What is GPS?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B03B91-4CB5-466B-9219-5833EA1F8AF8}"/>
              </a:ext>
            </a:extLst>
          </p:cNvPr>
          <p:cNvSpPr txBox="1">
            <a:spLocks/>
          </p:cNvSpPr>
          <p:nvPr/>
        </p:nvSpPr>
        <p:spPr>
          <a:xfrm>
            <a:off x="561845" y="317014"/>
            <a:ext cx="8724024" cy="1143000"/>
          </a:xfrm>
          <a:prstGeom prst="rect">
            <a:avLst/>
          </a:prstGeom>
        </p:spPr>
        <p:txBody>
          <a:bodyPr/>
          <a:lstStyle>
            <a:lvl1pPr eaLnBrk="1" hangingPunct="1"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kern="0" dirty="0"/>
              <a:t>Global positioning system</a:t>
            </a:r>
          </a:p>
        </p:txBody>
      </p:sp>
    </p:spTree>
    <p:extLst>
      <p:ext uri="{BB962C8B-B14F-4D97-AF65-F5344CB8AC3E}">
        <p14:creationId xmlns:p14="http://schemas.microsoft.com/office/powerpoint/2010/main" val="66033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14322" y="1724527"/>
            <a:ext cx="8471547" cy="5702785"/>
          </a:xfrm>
        </p:spPr>
        <p:txBody>
          <a:bodyPr/>
          <a:lstStyle/>
          <a:p>
            <a:pPr marL="457200" indent="-396875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In addition to GPS, other systems are in use:</a:t>
            </a:r>
          </a:p>
          <a:p>
            <a:pPr marL="1143000" lvl="2" indent="-3968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worldwide radio-navigation system: The Russian </a:t>
            </a:r>
            <a:r>
              <a:rPr lang="en-US" sz="2800" dirty="0" err="1"/>
              <a:t>GLObal</a:t>
            </a:r>
            <a:r>
              <a:rPr lang="en-US" sz="2800" dirty="0"/>
              <a:t> </a:t>
            </a:r>
            <a:r>
              <a:rPr lang="en-US" sz="2800" dirty="0" err="1"/>
              <a:t>NAvigation</a:t>
            </a:r>
            <a:r>
              <a:rPr lang="en-US" sz="2800" dirty="0"/>
              <a:t> Satellite System (GLONASS)—full operation in 2007</a:t>
            </a:r>
          </a:p>
          <a:p>
            <a:pPr marL="1143000" lvl="2" indent="-3968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European Union Galileo positioning system—its operation started in 2016</a:t>
            </a:r>
          </a:p>
          <a:p>
            <a:pPr marL="1143000" lvl="2" indent="-3968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Chinese Compass navigation system—in operation since 2000</a:t>
            </a:r>
          </a:p>
          <a:p>
            <a:pPr marL="1143000" lvl="2" indent="-3968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Indian Regional Navigational </a:t>
            </a:r>
            <a:br>
              <a:rPr lang="en-US" sz="2800" dirty="0"/>
            </a:br>
            <a:r>
              <a:rPr lang="en-US" sz="2800" dirty="0"/>
              <a:t>Satellite System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B03B91-4CB5-466B-9219-5833EA1F8AF8}"/>
              </a:ext>
            </a:extLst>
          </p:cNvPr>
          <p:cNvSpPr txBox="1">
            <a:spLocks/>
          </p:cNvSpPr>
          <p:nvPr/>
        </p:nvSpPr>
        <p:spPr>
          <a:xfrm>
            <a:off x="561845" y="317014"/>
            <a:ext cx="8724024" cy="1143000"/>
          </a:xfrm>
          <a:prstGeom prst="rect">
            <a:avLst/>
          </a:prstGeom>
        </p:spPr>
        <p:txBody>
          <a:bodyPr/>
          <a:lstStyle>
            <a:lvl1pPr eaLnBrk="1" hangingPunct="1"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Other navigation systems</a:t>
            </a:r>
          </a:p>
        </p:txBody>
      </p:sp>
    </p:spTree>
    <p:extLst>
      <p:ext uri="{BB962C8B-B14F-4D97-AF65-F5344CB8AC3E}">
        <p14:creationId xmlns:p14="http://schemas.microsoft.com/office/powerpoint/2010/main" val="196609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837214"/>
          </a:xfrm>
        </p:spPr>
        <p:txBody>
          <a:bodyPr/>
          <a:lstStyle/>
          <a:p>
            <a:r>
              <a:rPr lang="en-US" dirty="0"/>
              <a:t>Global positioning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60115-EEE7-484D-B177-32FCD7D36F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GPS and satellites</a:t>
            </a:r>
          </a:p>
        </p:txBody>
      </p:sp>
      <p:pic>
        <p:nvPicPr>
          <p:cNvPr id="1026" name="Picture 2" descr="Image result for gps satellite or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58" y="4227095"/>
            <a:ext cx="3214588" cy="32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6AEF52-37C9-4564-9BAA-6F0751D32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97" y="2362200"/>
            <a:ext cx="7362955" cy="4852395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GPS (USA) – 31 satellites</a:t>
            </a:r>
            <a:endParaRPr lang="en-US" sz="1400" dirty="0"/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GLONASS (Russia) – 24 satellites</a:t>
            </a:r>
            <a:endParaRPr lang="en-US" sz="1000" dirty="0"/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Galileo (European Union) – 14 satellites</a:t>
            </a:r>
            <a:endParaRPr lang="en-US" sz="600" dirty="0"/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err="1"/>
              <a:t>BeiDou</a:t>
            </a:r>
            <a:r>
              <a:rPr lang="en-US" dirty="0"/>
              <a:t> (China) – 22 satellites</a:t>
            </a:r>
            <a:endParaRPr lang="en-US" sz="1050" dirty="0"/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NAVIC (India) – 7 satellites</a:t>
            </a:r>
          </a:p>
          <a:p>
            <a:endParaRPr lang="en-NG" b="1" dirty="0"/>
          </a:p>
        </p:txBody>
      </p:sp>
    </p:spTree>
    <p:extLst>
      <p:ext uri="{BB962C8B-B14F-4D97-AF65-F5344CB8AC3E}">
        <p14:creationId xmlns:p14="http://schemas.microsoft.com/office/powerpoint/2010/main" val="134578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NG" sz="4400" dirty="0"/>
              <a:t>GLONASS and GPS</a:t>
            </a:r>
            <a:endParaRPr lang="en-US" sz="440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6977424-6474-488E-8B84-59B4BEB565C2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8429755" cy="4816785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kern="0" dirty="0"/>
              <a:t>Some modern receivers are able </a:t>
            </a:r>
            <a:br>
              <a:rPr lang="en-US" sz="3200" kern="0" dirty="0"/>
            </a:br>
            <a:r>
              <a:rPr lang="en-US" sz="3200" kern="0" dirty="0"/>
              <a:t>to use both GLONASS and GPS satellites together.</a:t>
            </a:r>
          </a:p>
          <a:p>
            <a:pPr marL="1036638" lvl="1" indent="-41116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kern="0" dirty="0"/>
              <a:t>Providing greatly improved coverage in urban canyons </a:t>
            </a:r>
            <a:br>
              <a:rPr lang="en-US" sz="3200" kern="0" dirty="0"/>
            </a:br>
            <a:r>
              <a:rPr lang="en-US" sz="3200" kern="0" dirty="0"/>
              <a:t>and giving a very fast time </a:t>
            </a:r>
            <a:br>
              <a:rPr lang="en-US" sz="3200" kern="0" dirty="0"/>
            </a:br>
            <a:r>
              <a:rPr lang="en-US" sz="3200" kern="0" dirty="0"/>
              <a:t>to fix due to the availability of more than 50 satellites.</a:t>
            </a:r>
            <a:br>
              <a:rPr lang="en-US" sz="3200" kern="0" dirty="0"/>
            </a:br>
            <a:endParaRPr lang="en-US" sz="3200" kern="0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5198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positioning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E7B7D-7B2B-459B-8E80-684DD79D53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1800" y="2496520"/>
            <a:ext cx="7086600" cy="2590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/>
              <a:t>A system relationship between:</a:t>
            </a:r>
          </a:p>
          <a:p>
            <a:pPr marL="625475" lvl="1" indent="-3968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Satellites</a:t>
            </a:r>
          </a:p>
          <a:p>
            <a:pPr marL="625475" lvl="1" indent="-3968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Receivers</a:t>
            </a:r>
          </a:p>
          <a:p>
            <a:pPr marL="625475" lvl="1" indent="-3968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Reference stations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60115-EEE7-484D-B177-32FCD7D36F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091205"/>
            <a:ext cx="9267955" cy="837214"/>
          </a:xfrm>
        </p:spPr>
        <p:txBody>
          <a:bodyPr/>
          <a:lstStyle/>
          <a:p>
            <a:r>
              <a:rPr lang="en-US" dirty="0"/>
              <a:t>Simple illustration of working GPS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1B3FCB-9ED3-4A9E-86C8-68034280887D}"/>
              </a:ext>
            </a:extLst>
          </p:cNvPr>
          <p:cNvGrpSpPr/>
          <p:nvPr/>
        </p:nvGrpSpPr>
        <p:grpSpPr>
          <a:xfrm>
            <a:off x="-16042" y="4032025"/>
            <a:ext cx="5680704" cy="3748396"/>
            <a:chOff x="4225296" y="3947804"/>
            <a:chExt cx="5680704" cy="3748396"/>
          </a:xfrm>
        </p:grpSpPr>
        <p:pic>
          <p:nvPicPr>
            <p:cNvPr id="2050" name="Picture 2" descr="Image result for gp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71" b="37368"/>
            <a:stretch/>
          </p:blipFill>
          <p:spPr bwMode="auto">
            <a:xfrm>
              <a:off x="4225296" y="3947804"/>
              <a:ext cx="2666448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gps etre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313" y="6005513"/>
              <a:ext cx="1690687" cy="169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gps reference statio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4" t="6883"/>
            <a:stretch/>
          </p:blipFill>
          <p:spPr bwMode="auto">
            <a:xfrm>
              <a:off x="5189481" y="6001312"/>
              <a:ext cx="2158430" cy="169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>
              <a:endCxn id="2054" idx="0"/>
            </p:cNvCxnSpPr>
            <p:nvPr/>
          </p:nvCxnSpPr>
          <p:spPr>
            <a:xfrm>
              <a:off x="5876812" y="4882498"/>
              <a:ext cx="391884" cy="11188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2052" idx="0"/>
            </p:cNvCxnSpPr>
            <p:nvPr/>
          </p:nvCxnSpPr>
          <p:spPr>
            <a:xfrm>
              <a:off x="5960101" y="4882498"/>
              <a:ext cx="3100556" cy="11230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482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42BC-2752-4730-BFB2-EBE4E5C7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5" y="366812"/>
            <a:ext cx="8724024" cy="777174"/>
          </a:xfrm>
        </p:spPr>
        <p:txBody>
          <a:bodyPr/>
          <a:lstStyle/>
          <a:p>
            <a:r>
              <a:rPr lang="en-US" altLang="en-NG" sz="4400" dirty="0"/>
              <a:t>How does GPS work?</a:t>
            </a:r>
            <a:endParaRPr lang="en-US" sz="44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A41CB2C-F7BE-4635-AAE3-8C31AB069C03}"/>
              </a:ext>
            </a:extLst>
          </p:cNvPr>
          <p:cNvSpPr txBox="1">
            <a:spLocks/>
          </p:cNvSpPr>
          <p:nvPr/>
        </p:nvSpPr>
        <p:spPr>
          <a:xfrm>
            <a:off x="561844" y="1143986"/>
            <a:ext cx="9267956" cy="837214"/>
          </a:xfrm>
          <a:prstGeom prst="rect">
            <a:avLst/>
          </a:prstGeom>
        </p:spPr>
        <p:txBody>
          <a:bodyPr/>
          <a:lstStyle>
            <a:lvl1pPr marL="0" eaLnBrk="1" hangingPunct="1"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kern="0" dirty="0"/>
              <a:t>Latitude and longitude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551968-EE79-4232-B38A-ADB60D315B9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136630"/>
            <a:ext cx="8828669" cy="1143000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entury Gothic" charset="0"/>
              </a:rPr>
              <a:t>Positions are recorded using latitude and longitude based on the WGS84 datum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Century Gothic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F34E4BE-24A4-4948-A2EE-F5B307D21501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5722093"/>
            <a:ext cx="4495800" cy="1447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Century Gothic" charset="0"/>
              </a:rPr>
              <a:t>Latitude measures degrees north (+) or south (-) of the Equator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909DF79-931C-4B16-8D86-F858DD20E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3892" r="8410" b="5289"/>
          <a:stretch/>
        </p:blipFill>
        <p:spPr bwMode="auto">
          <a:xfrm>
            <a:off x="1447800" y="3501113"/>
            <a:ext cx="2057400" cy="19852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DE2D844-72A2-441D-9305-45FC8F430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0331" r="8823" b="10879"/>
          <a:stretch/>
        </p:blipFill>
        <p:spPr bwMode="auto">
          <a:xfrm>
            <a:off x="6248400" y="3501113"/>
            <a:ext cx="2057400" cy="19852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2D95C21-24EF-4656-800A-B9E9375650F1}"/>
              </a:ext>
            </a:extLst>
          </p:cNvPr>
          <p:cNvSpPr txBox="1">
            <a:spLocks noChangeArrowheads="1"/>
          </p:cNvSpPr>
          <p:nvPr/>
        </p:nvSpPr>
        <p:spPr>
          <a:xfrm>
            <a:off x="5058372" y="5722093"/>
            <a:ext cx="5024091" cy="16143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Century Gothic" charset="0"/>
              </a:rPr>
              <a:t>Longitude measures degrees east (+) or west (-) of the Prime Meridian</a:t>
            </a:r>
            <a:endParaRPr lang="en-US" sz="32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56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E18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use and blue_corrected" id="{24BB43F7-A238-40E1-A388-AA30B486D4FC}" vid="{C3D0504A-8D89-47AB-96BA-D5EE0E8259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A79819CA3F3428B644840049B5527" ma:contentTypeVersion="5" ma:contentTypeDescription="Create a new document." ma:contentTypeScope="" ma:versionID="b91ae86749413e39d6ab5cf72415f548">
  <xsd:schema xmlns:xsd="http://www.w3.org/2001/XMLSchema" xmlns:xs="http://www.w3.org/2001/XMLSchema" xmlns:p="http://schemas.microsoft.com/office/2006/metadata/properties" xmlns:ns1="http://schemas.microsoft.com/sharepoint/v3" xmlns:ns2="d8573787-17db-43b5-9af3-2a45e79ab039" xmlns:ns3="13922b43-4eea-40f2-b18b-c20327cdf16c" targetNamespace="http://schemas.microsoft.com/office/2006/metadata/properties" ma:root="true" ma:fieldsID="a3eb1c2798d4f2b319fc785c533a2476" ns1:_="" ns2:_="" ns3:_="">
    <xsd:import namespace="http://schemas.microsoft.com/sharepoint/v3"/>
    <xsd:import namespace="d8573787-17db-43b5-9af3-2a45e79ab039"/>
    <xsd:import namespace="13922b43-4eea-40f2-b18b-c20327cdf16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73787-17db-43b5-9af3-2a45e79ab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22b43-4eea-40f2-b18b-c20327cdf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48E68-115E-4EEB-AE32-34075EC8E989}">
  <ds:schemaRefs>
    <ds:schemaRef ds:uri="d8573787-17db-43b5-9af3-2a45e79ab039"/>
    <ds:schemaRef ds:uri="13922b43-4eea-40f2-b18b-c20327cdf16c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B12CE9-1245-4C0E-BDF8-3EE8D38EE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573787-17db-43b5-9af3-2a45e79ab039"/>
    <ds:schemaRef ds:uri="13922b43-4eea-40f2-b18b-c20327cdf1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6FC224-0626-43ED-8AD4-4384B71126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Charteuse and blue USAID</Template>
  <TotalTime>4411</TotalTime>
  <Words>820</Words>
  <Application>Microsoft Office PowerPoint</Application>
  <PresentationFormat>Custom</PresentationFormat>
  <Paragraphs>172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Futura Lt BT</vt:lpstr>
      <vt:lpstr>Futura LT Pro Book</vt:lpstr>
      <vt:lpstr>Wingdings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Global positioning system</vt:lpstr>
      <vt:lpstr>GLONASS and GPS</vt:lpstr>
      <vt:lpstr>Global positioning system</vt:lpstr>
      <vt:lpstr>How does GPS work?</vt:lpstr>
      <vt:lpstr>PowerPoint Presentation</vt:lpstr>
      <vt:lpstr>Garmin eTrex 20x</vt:lpstr>
      <vt:lpstr>Garmin eTrex 20x</vt:lpstr>
      <vt:lpstr>Garmin eTrex 20x</vt:lpstr>
      <vt:lpstr>Garmin eTrex 20x</vt:lpstr>
      <vt:lpstr>Configuring your GPS</vt:lpstr>
      <vt:lpstr>Configuring your GPS</vt:lpstr>
      <vt:lpstr>How to use GPS </vt:lpstr>
      <vt:lpstr>How to minimize GPS errors </vt:lpstr>
      <vt:lpstr>How to minimize GPS errors </vt:lpstr>
      <vt:lpstr>How to minimize GPS errors </vt:lpstr>
      <vt:lpstr>How to minimize GPS errors </vt:lpstr>
      <vt:lpstr>Finding your current position</vt:lpstr>
      <vt:lpstr>Finding your current position</vt:lpstr>
      <vt:lpstr>Marking a waypoint </vt:lpstr>
      <vt:lpstr>Marking a waypoint (2)</vt:lpstr>
      <vt:lpstr>Marking a waypoint (3)</vt:lpstr>
      <vt:lpstr>Retrieving/viewing</vt:lpstr>
      <vt:lpstr>Deleting a waypoint</vt:lpstr>
      <vt:lpstr>Editing a waypoint</vt:lpstr>
      <vt:lpstr>Editing a waypoint</vt:lpstr>
      <vt:lpstr>Editing a waypoint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Gwendolyn Stinger</dc:creator>
  <cp:lastModifiedBy>Mwanza, Jenny</cp:lastModifiedBy>
  <cp:revision>188</cp:revision>
  <dcterms:created xsi:type="dcterms:W3CDTF">2018-05-05T20:37:30Z</dcterms:created>
  <dcterms:modified xsi:type="dcterms:W3CDTF">2019-06-05T18:52:58Z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2015-03-02T00:00:00Z</vt:filetime>
  </property>
  <property fmtid="{D5CDD505-2E9C-101B-9397-08002B2CF9AE}" pid="3" name="LastSaved">
    <vt:filetime>2015-03-02T00:00:00Z</vt:filetime>
  </property>
  <property fmtid="{D5CDD505-2E9C-101B-9397-08002B2CF9AE}" pid="4" name="ContentTypeId">
    <vt:lpwstr>0x0101006E4A79819CA3F3428B644840049B5527</vt:lpwstr>
  </property>
</Properties>
</file>